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9" r:id="rId3"/>
    <p:sldId id="256" r:id="rId4"/>
    <p:sldId id="280" r:id="rId5"/>
    <p:sldId id="273" r:id="rId6"/>
    <p:sldId id="289" r:id="rId7"/>
    <p:sldId id="265" r:id="rId8"/>
    <p:sldId id="288" r:id="rId9"/>
    <p:sldId id="282" r:id="rId10"/>
    <p:sldId id="283" r:id="rId11"/>
    <p:sldId id="284" r:id="rId12"/>
    <p:sldId id="285" r:id="rId13"/>
    <p:sldId id="28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9B7B8"/>
    <a:srgbClr val="1A2B56"/>
    <a:srgbClr val="FF00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80" autoAdjust="0"/>
  </p:normalViewPr>
  <p:slideViewPr>
    <p:cSldViewPr>
      <p:cViewPr>
        <p:scale>
          <a:sx n="99" d="100"/>
          <a:sy n="99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6BD54-5201-4144-A01D-9CDB06865AD1}" type="datetimeFigureOut">
              <a:rPr lang="en-AU" smtClean="0"/>
              <a:pPr/>
              <a:t>19/11/2019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17C-43E2-473D-9B9A-A53653DA359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45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A88-5347-4AC5-AFFD-A8712E188D5E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452D-CD61-48B9-A5CE-31B7ABC8FEFF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586A-C1CB-4D6D-A35B-F077E544A798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9E7C-1DBD-4637-8F2D-0DA173DA689D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560-6405-4D94-AC14-09DBCCB8139F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611C-CAD8-4EC0-9318-E6E2B6B1B61D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CCFB-08FE-4A62-9F31-B9182ECEE607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0E7-9117-41F8-BA7C-5EA6C419468F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61EE-2299-4D12-BAA6-1C9F9C19E12C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E7F9-B721-4FEA-97D3-BD66EF562723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A7FA-BC17-4DC9-A913-0CBA9DC9953B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BLAST EXPERIENCES |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7FA96-39B1-4CB0-8365-442896E33CFF}" type="datetime1">
              <a:rPr lang="en-US" smtClean="0"/>
              <a:pPr/>
              <a:t>11/19/2019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BLAST EXPERIENCES |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279E-70A0-42D4-B378-24BB6802A0A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astexperiences.com.au/sports-calend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ROM8YCB-v3wIxEUkaFn0rNPdzL9Wy-7Te9EiqRW8ZOI1fXMtfQV--C6I6zvjGmdj2ePWX3EyFIgy9b16sq9FdUtULq6tofH_WBQfA_KxAK_fWC59jOY3S9xsDt5r_dMRkdQMsfpy8HI">
            <a:extLst>
              <a:ext uri="{FF2B5EF4-FFF2-40B4-BE49-F238E27FC236}">
                <a16:creationId xmlns:a16="http://schemas.microsoft.com/office/drawing/2014/main" xmlns="" id="{9F943C7B-A68D-4DF1-8C92-F6B92A50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663"/>
            <a:ext cx="9144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9616DB-C39C-49C3-994C-FFD0BAFBFAC8}"/>
              </a:ext>
            </a:extLst>
          </p:cNvPr>
          <p:cNvSpPr/>
          <p:nvPr/>
        </p:nvSpPr>
        <p:spPr>
          <a:xfrm>
            <a:off x="0" y="589004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spc="600" dirty="0" smtClean="0">
                <a:solidFill>
                  <a:srgbClr val="FFFFFF"/>
                </a:solidFill>
              </a:rPr>
              <a:t>Berwick-</a:t>
            </a:r>
            <a:r>
              <a:rPr lang="en-AU" sz="2000" b="1" spc="600" dirty="0" err="1" smtClean="0">
                <a:solidFill>
                  <a:srgbClr val="FFFFFF"/>
                </a:solidFill>
              </a:rPr>
              <a:t>Montuna</a:t>
            </a:r>
            <a:r>
              <a:rPr lang="en-AU" sz="2000" b="1" spc="600" dirty="0" smtClean="0">
                <a:solidFill>
                  <a:srgbClr val="FFFFFF"/>
                </a:solidFill>
              </a:rPr>
              <a:t> </a:t>
            </a:r>
            <a:r>
              <a:rPr lang="en-AU" sz="2000" b="1" spc="600" dirty="0">
                <a:solidFill>
                  <a:srgbClr val="FFFFFF"/>
                </a:solidFill>
              </a:rPr>
              <a:t>Golf Club Partnership</a:t>
            </a:r>
            <a:endParaRPr lang="en-AU" sz="2000" spc="600" dirty="0"/>
          </a:p>
          <a:p>
            <a:r>
              <a:rPr lang="en-AU" sz="2000" dirty="0"/>
              <a:t/>
            </a:r>
            <a:br>
              <a:rPr lang="en-AU" sz="2000" dirty="0"/>
            </a:br>
            <a:endParaRPr lang="en-AU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6B5A56-DC6E-4AAF-AFD9-9040AAE741B2}"/>
              </a:ext>
            </a:extLst>
          </p:cNvPr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822A84C-5BC5-4451-B1B5-20A6BE04FF3C}"/>
              </a:ext>
            </a:extLst>
          </p:cNvPr>
          <p:cNvCxnSpPr/>
          <p:nvPr/>
        </p:nvCxnSpPr>
        <p:spPr>
          <a:xfrm>
            <a:off x="-36512" y="4941168"/>
            <a:ext cx="914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4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ABF71-ED88-4D3D-845F-AB04F640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0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 NIGHT CUNARD LUXURY NEW ZEALAND &amp; AUSTRALIA FLY-STAY-CRUISE</a:t>
            </a:r>
            <a:r>
              <a:rPr lang="en-AU" sz="3000" dirty="0"/>
              <a:t/>
            </a:r>
            <a:br>
              <a:rPr lang="en-AU" sz="3000" dirty="0"/>
            </a:br>
            <a:endParaRPr lang="en-AU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EC453-AC07-4626-9E6D-336237E2E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26196"/>
          </a:xfrm>
        </p:spPr>
        <p:txBody>
          <a:bodyPr>
            <a:normAutofit fontScale="25000" lnSpcReduction="20000"/>
          </a:bodyPr>
          <a:lstStyle/>
          <a:p>
            <a:endParaRPr lang="en-AU" dirty="0"/>
          </a:p>
          <a:p>
            <a:endParaRPr lang="en-AU" sz="1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AU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		</a:t>
            </a:r>
          </a:p>
          <a:p>
            <a:pPr marL="0" indent="0">
              <a:buNone/>
            </a:pPr>
            <a:r>
              <a:rPr lang="en-AU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</a:t>
            </a:r>
          </a:p>
          <a:p>
            <a:pPr marL="0" indent="0">
              <a:buNone/>
            </a:pPr>
            <a:r>
              <a:rPr lang="en-AU" sz="1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  <a:p>
            <a:pPr marL="0" indent="0">
              <a:buNone/>
            </a:pPr>
            <a:endParaRPr lang="en-AU" sz="1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4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  <a:p>
            <a:pPr marL="0" indent="0">
              <a:buNone/>
            </a:pPr>
            <a:endParaRPr lang="en-AU" sz="43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7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INCLUDES </a:t>
            </a:r>
          </a:p>
          <a:p>
            <a:pPr lvl="0"/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Return economy airfare to Auckland returning from Adelaide</a:t>
            </a:r>
          </a:p>
          <a:p>
            <a:pPr lvl="0"/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 Night cruise from Auckland to Adelaide onboard Cunard Queen Elizabeth in an Interior Stateroom (Cabin Upgrades available)</a:t>
            </a:r>
          </a:p>
          <a:p>
            <a:pPr lvl="0"/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All onboard meals in complimentary dining venues and selected non-alcoholic beverages</a:t>
            </a:r>
          </a:p>
          <a:p>
            <a:pPr lvl="0"/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Wide range of onboard activities and entertainment</a:t>
            </a:r>
          </a:p>
          <a:p>
            <a:pPr lvl="0"/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All port taxes and charges included</a:t>
            </a:r>
          </a:p>
          <a:p>
            <a:pPr lvl="0"/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Night pre-cruise premium accommodation in Auckland</a:t>
            </a:r>
          </a:p>
          <a:p>
            <a:pPr lvl="0"/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Full day Taste of Waiheke tour including guided tour of 3 </a:t>
            </a:r>
          </a:p>
          <a:p>
            <a:pPr marL="0" lvl="0" indent="0">
              <a:buNone/>
            </a:pPr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wineries, wine tasting and lunch at </a:t>
            </a:r>
            <a:r>
              <a:rPr lang="en-AU" sz="5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Stonyridge</a:t>
            </a:r>
            <a:endParaRPr lang="en-AU" sz="5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Night post-cruise premium accommodation in Adelaide</a:t>
            </a:r>
          </a:p>
          <a:p>
            <a:pPr lvl="0"/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Full day Barossa food and wine experience including morning </a:t>
            </a:r>
          </a:p>
          <a:p>
            <a:pPr marL="0" lvl="0" indent="0">
              <a:buNone/>
            </a:pPr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tea and wine tasting at </a:t>
            </a:r>
            <a:r>
              <a:rPr lang="en-AU" sz="5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Pindarri</a:t>
            </a:r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Estates, visit Maggie Beer’s</a:t>
            </a:r>
          </a:p>
          <a:p>
            <a:pPr marL="0" lvl="0" indent="0">
              <a:buNone/>
            </a:pPr>
            <a:r>
              <a:rPr lang="en-AU" sz="5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farm shop and 2-course lunch with wine tasting at Lambert Estate</a:t>
            </a:r>
          </a:p>
          <a:p>
            <a:pPr marL="0" indent="0">
              <a:buNone/>
            </a:pPr>
            <a:endParaRPr lang="en-AU" sz="1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3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</a:t>
            </a:r>
          </a:p>
          <a:p>
            <a:pPr marL="0" indent="0">
              <a:buNone/>
            </a:pPr>
            <a:endParaRPr lang="en-AU" sz="13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3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3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                </a:t>
            </a:r>
            <a:r>
              <a:rPr lang="en-AU" sz="8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Total cost per person is $2,990 </a:t>
            </a:r>
          </a:p>
          <a:p>
            <a:pPr marL="0" indent="0">
              <a:buNone/>
            </a:pPr>
            <a:r>
              <a:rPr lang="en-AU" sz="8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        Sail Date 21</a:t>
            </a:r>
            <a:r>
              <a:rPr lang="en-AU" sz="8000" baseline="30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</a:t>
            </a:r>
            <a:r>
              <a:rPr lang="en-AU" sz="8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Jan 2020</a:t>
            </a:r>
          </a:p>
          <a:p>
            <a:pPr marL="0" indent="0">
              <a:buNone/>
            </a:pPr>
            <a:endParaRPr lang="en-AU" sz="1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      	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E06D2E-4CB4-41F1-91C5-A2F21934C6E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68" y="4507440"/>
            <a:ext cx="2785492" cy="20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5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DBF63-4B3A-4959-B747-D5091ACD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40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 DAY BEST OF CHINA &amp; </a:t>
            </a:r>
            <a:br>
              <a:rPr lang="en-AU" sz="40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40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YANGTZE CRUISE</a:t>
            </a:r>
            <a: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C02697-DF8A-4421-9D52-456C13A3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46" y="1071546"/>
            <a:ext cx="8229600" cy="5294066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4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</a:t>
            </a:r>
            <a:r>
              <a:rPr lang="en-AU" sz="1800" b="1" cap="all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iNCLUDES</a:t>
            </a:r>
            <a:endParaRPr lang="en-AU" sz="1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Return international airfares with China Southern </a:t>
            </a:r>
          </a:p>
          <a:p>
            <a:pPr lvl="0"/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Return airport transfers in-destination </a:t>
            </a:r>
          </a:p>
          <a:p>
            <a:pPr lvl="0"/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nights in world-recognised hotels brands  </a:t>
            </a:r>
          </a:p>
          <a:p>
            <a:pPr lvl="0"/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4 nights on a majestic Yangtze River cruise in a balcony cabin</a:t>
            </a:r>
          </a:p>
          <a:p>
            <a:pPr lvl="0"/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Daily breakfast, 8 lunches and 3 dinners</a:t>
            </a:r>
          </a:p>
          <a:p>
            <a:pPr lvl="0"/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Escorted by an English-speaking guide throughout</a:t>
            </a:r>
          </a:p>
          <a:p>
            <a:pPr lvl="0"/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Incredible sightseeing as per the itinerary</a:t>
            </a:r>
          </a:p>
          <a:p>
            <a:pPr lvl="0"/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Dedicated private transportation throughout </a:t>
            </a:r>
          </a:p>
          <a:p>
            <a:pPr marL="0" indent="0">
              <a:buNone/>
            </a:pPr>
            <a:endParaRPr lang="en-AU" sz="1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4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</a:t>
            </a:r>
            <a:r>
              <a:rPr lang="en-AU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$2,599 per person twin share</a:t>
            </a:r>
            <a:endParaRPr lang="en-AU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64FECD-D7C3-473E-A23B-0C3790131F6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3712" y="4105672"/>
            <a:ext cx="2842642" cy="22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9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64507-BCE3-491E-B7D8-38777F4E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36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 DAY SCANDINAVIA &amp; RUSSIA CRUISE</a:t>
            </a:r>
            <a: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039E87-280D-4DEC-9FA9-CC1B1E00B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1964"/>
            <a:ext cx="8229600" cy="4574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sz="1400" b="1" cap="all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400" b="1" cap="all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400" b="1" cap="all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400" b="1" cap="all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4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</a:t>
            </a:r>
            <a:r>
              <a:rPr lang="en-AU" sz="2200" b="1" cap="all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iNCLUDES</a:t>
            </a:r>
            <a:endParaRPr lang="en-AU" sz="22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A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Return international airfares with Emirates</a:t>
            </a:r>
          </a:p>
          <a:p>
            <a:pPr lvl="0"/>
            <a:r>
              <a:rPr lang="en-A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 night Scandinavia &amp; Russia cruise on board Celebrity Reflection, including all meals, entertainment and onboard gratuities</a:t>
            </a:r>
          </a:p>
          <a:p>
            <a:pPr lvl="0"/>
            <a:r>
              <a:rPr lang="en-A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nights in centrally located 4-star accommodation in Amsterdam before your cruise </a:t>
            </a:r>
          </a:p>
          <a:p>
            <a:r>
              <a:rPr lang="en-A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Breakfast daily</a:t>
            </a:r>
          </a:p>
          <a:p>
            <a:pPr lvl="0"/>
            <a:r>
              <a:rPr lang="en-A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Includes all cruise taxes and port &amp; handling </a:t>
            </a:r>
          </a:p>
          <a:p>
            <a:pPr marL="0" lvl="0" indent="0">
              <a:buNone/>
            </a:pPr>
            <a:r>
              <a:rPr lang="en-A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charges</a:t>
            </a:r>
          </a:p>
          <a:p>
            <a:pPr lvl="0"/>
            <a:r>
              <a:rPr lang="en-A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Departures up until September 2020</a:t>
            </a:r>
          </a:p>
          <a:p>
            <a:endParaRPr lang="en-AU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4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AU" sz="14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</a:t>
            </a:r>
            <a:r>
              <a:rPr lang="en-AU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$4,999 per person twin share</a:t>
            </a:r>
            <a:endParaRPr lang="en-AU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AU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AAF0E6-B6D4-46C7-A86A-6332A3ABE4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572" y="672058"/>
            <a:ext cx="7704856" cy="1491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1BEDDC-883C-4E99-873E-EC90A17AFB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3783" y="4014040"/>
            <a:ext cx="3021888" cy="25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5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3963F-B4E1-4946-ACA6-A34BE895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36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33 DAY INCREDIBLE CANADA &amp; ALASKA WITH ROCKY MOUNTAINEER</a:t>
            </a:r>
            <a: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3100" b="1" cap="all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09A22A-5DD1-4E02-AA43-A591F225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864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AU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</a:t>
            </a:r>
            <a:r>
              <a:rPr lang="en-AU" sz="1200" b="1" cap="all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iNCLUDES</a:t>
            </a:r>
            <a:endParaRPr lang="en-AU" sz="12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Return international airfares with Air Canada</a:t>
            </a: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Return airport transfers and airport meet &amp; greet</a:t>
            </a: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days onboard the Rocky Mountaineer in a </a:t>
            </a:r>
            <a:r>
              <a:rPr lang="en-AU" sz="1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SilverLeaf</a:t>
            </a:r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carriage including all meals, drinks and snacks on board</a:t>
            </a: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Internal flight from Toronto to Vancouver with Air Canada</a:t>
            </a:r>
          </a:p>
          <a:p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Escorted English speaking guide throughout Eastern Canada and the Rockies</a:t>
            </a: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 nights 3 to 4-star accommodation including porterage</a:t>
            </a: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 night in-depth Alaska cruise on board Holland America’s intimate MS </a:t>
            </a:r>
            <a:r>
              <a:rPr lang="en-AU" sz="1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Maasdam</a:t>
            </a:r>
            <a:endParaRPr lang="en-AU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Daily breakfast, 16 lunches, 14 dinners</a:t>
            </a: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Incredible sightseeing as per the itinerary</a:t>
            </a: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BONUS Specialty dining package on board your cruise</a:t>
            </a:r>
          </a:p>
          <a:p>
            <a:pPr marL="0" lvl="0" indent="0">
              <a:buNone/>
            </a:pPr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including lunch at Pinnacle   Grill, Dinner at Canaletto, </a:t>
            </a:r>
          </a:p>
          <a:p>
            <a:pPr marL="0" lvl="0" indent="0">
              <a:buNone/>
            </a:pPr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sparkling wine and more </a:t>
            </a:r>
          </a:p>
          <a:p>
            <a:pPr marL="0" indent="0">
              <a:buNone/>
            </a:pPr>
            <a:endParaRPr lang="en-AU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AU" sz="1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</a:t>
            </a:r>
            <a:r>
              <a:rPr lang="en-AU" sz="20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$11,999 per person twin share</a:t>
            </a:r>
            <a:endParaRPr lang="en-AU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0B758D-EC1A-4849-9D7D-F09D0EDE31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064896" cy="1440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3C1B58-EB31-45A9-A05A-CEF37191329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3849" y="4786322"/>
            <a:ext cx="3470151" cy="20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61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A7D2E-D9DE-485D-8375-DE3D17B3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 b="1" spc="600" dirty="0">
                <a:solidFill>
                  <a:srgbClr val="1A2B56"/>
                </a:solidFill>
              </a:rPr>
              <a:t>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DBBC9-8531-4C99-A381-9EACC6CB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972072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/>
              <a:t>Your Clubs official travel partner </a:t>
            </a:r>
          </a:p>
          <a:p>
            <a:r>
              <a:rPr lang="en-AU" sz="2400" dirty="0"/>
              <a:t>Contribution of travel spend back to club</a:t>
            </a:r>
          </a:p>
          <a:p>
            <a:r>
              <a:rPr lang="en-AU" sz="2400" dirty="0"/>
              <a:t>20% off Travel Insurance all members and affiliates</a:t>
            </a:r>
          </a:p>
          <a:p>
            <a:pPr marL="0" indent="0">
              <a:buNone/>
            </a:pPr>
            <a:endParaRPr lang="en-AU" sz="1600" b="1" dirty="0"/>
          </a:p>
          <a:p>
            <a:pPr marL="0" indent="0" algn="ctr">
              <a:buNone/>
            </a:pPr>
            <a:r>
              <a:rPr lang="en-AU" sz="2800" b="1" dirty="0">
                <a:solidFill>
                  <a:srgbClr val="00FF00"/>
                </a:solidFill>
              </a:rPr>
              <a:t>CONTACT </a:t>
            </a:r>
            <a:r>
              <a:rPr lang="en-AU" sz="2800" b="1" dirty="0" smtClean="0">
                <a:solidFill>
                  <a:srgbClr val="00FF00"/>
                </a:solidFill>
              </a:rPr>
              <a:t>BERWICK-MONTUNA </a:t>
            </a:r>
            <a:r>
              <a:rPr lang="en-AU" sz="2800" b="1" dirty="0">
                <a:solidFill>
                  <a:srgbClr val="00FF00"/>
                </a:solidFill>
              </a:rPr>
              <a:t>GOLF CLUB </a:t>
            </a:r>
            <a:endParaRPr lang="en-AU" sz="2800" b="1" dirty="0" smtClean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en-AU" sz="2800" b="1" dirty="0" smtClean="0">
                <a:solidFill>
                  <a:srgbClr val="00FF00"/>
                </a:solidFill>
              </a:rPr>
              <a:t>DEDICATED </a:t>
            </a:r>
            <a:r>
              <a:rPr lang="en-AU" sz="2800" b="1" dirty="0">
                <a:solidFill>
                  <a:srgbClr val="00FF00"/>
                </a:solidFill>
              </a:rPr>
              <a:t>TRAVEL </a:t>
            </a:r>
            <a:r>
              <a:rPr lang="en-AU" sz="2800" b="1" dirty="0" smtClean="0">
                <a:solidFill>
                  <a:srgbClr val="00FF00"/>
                </a:solidFill>
              </a:rPr>
              <a:t>ASSOCIATE</a:t>
            </a:r>
            <a:endParaRPr lang="en-AU" sz="2800" b="1" dirty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en-AU" sz="2800" b="1" dirty="0" smtClean="0"/>
              <a:t>Jen </a:t>
            </a:r>
            <a:r>
              <a:rPr lang="en-AU" sz="2800" b="1" dirty="0" err="1" smtClean="0"/>
              <a:t>Muzyk</a:t>
            </a:r>
            <a:endParaRPr lang="en-AU" sz="2800" b="1" dirty="0"/>
          </a:p>
          <a:p>
            <a:pPr marL="0" indent="0" algn="ctr">
              <a:buNone/>
            </a:pPr>
            <a:r>
              <a:rPr lang="en-AU" sz="2800" b="1" dirty="0" smtClean="0"/>
              <a:t>0413 821 538</a:t>
            </a:r>
            <a:endParaRPr lang="en-AU" sz="2800" b="1" dirty="0"/>
          </a:p>
          <a:p>
            <a:pPr marL="0" indent="0" algn="ctr">
              <a:buNone/>
            </a:pPr>
            <a:r>
              <a:rPr lang="en-AU" sz="2800" b="1" dirty="0" smtClean="0">
                <a:solidFill>
                  <a:srgbClr val="00FF00"/>
                </a:solidFill>
              </a:rPr>
              <a:t>jen@blastexperiences.com.au</a:t>
            </a:r>
          </a:p>
          <a:p>
            <a:pPr marL="0" indent="0" algn="ctr">
              <a:buNone/>
            </a:pPr>
            <a:endParaRPr lang="en-AU" sz="1900" b="1" dirty="0" smtClean="0"/>
          </a:p>
          <a:p>
            <a:pPr marL="0" indent="0" algn="ctr">
              <a:buNone/>
            </a:pPr>
            <a:r>
              <a:rPr lang="en-AU" sz="1900" b="1" dirty="0" err="1" smtClean="0"/>
              <a:t>Callum</a:t>
            </a:r>
            <a:r>
              <a:rPr lang="en-AU" sz="1900" b="1" dirty="0" smtClean="0"/>
              <a:t> Brown - Director</a:t>
            </a:r>
          </a:p>
          <a:p>
            <a:pPr marL="0" indent="0" algn="ctr">
              <a:buNone/>
            </a:pPr>
            <a:r>
              <a:rPr lang="en-AU" sz="1900" b="1" dirty="0" smtClean="0"/>
              <a:t>0408 950 889</a:t>
            </a:r>
          </a:p>
          <a:p>
            <a:pPr marL="0" indent="0" algn="ctr">
              <a:buNone/>
            </a:pPr>
            <a:r>
              <a:rPr lang="en-AU" sz="1900" b="1" dirty="0" smtClean="0"/>
              <a:t>callum@blastexperiences.com.au</a:t>
            </a:r>
          </a:p>
          <a:p>
            <a:pPr marL="0" indent="0" algn="ctr">
              <a:buNone/>
            </a:pPr>
            <a:endParaRPr lang="en-AU" sz="2800" b="1" dirty="0"/>
          </a:p>
          <a:p>
            <a:pPr marL="0" indent="0">
              <a:buNone/>
            </a:pPr>
            <a:endParaRPr lang="en-AU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AU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AU" sz="2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AU" sz="2400" dirty="0">
              <a:solidFill>
                <a:srgbClr val="C0C0C0"/>
              </a:solidFill>
            </a:endParaRPr>
          </a:p>
          <a:p>
            <a:endParaRPr lang="en-AU" sz="2400" dirty="0">
              <a:solidFill>
                <a:srgbClr val="C0C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F2ACEB3-0D3F-4BD1-923E-6B7320790DC0}"/>
              </a:ext>
            </a:extLst>
          </p:cNvPr>
          <p:cNvGrpSpPr/>
          <p:nvPr/>
        </p:nvGrpSpPr>
        <p:grpSpPr>
          <a:xfrm>
            <a:off x="0" y="5733257"/>
            <a:ext cx="2555776" cy="1124743"/>
            <a:chOff x="0" y="5733257"/>
            <a:chExt cx="2555776" cy="11247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4C63B2E-19AD-4477-B0B8-9BD499B9A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57"/>
              <a:ext cx="905418" cy="11247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DB6977E-6A17-4F52-929F-6C9CEAFA9E2B}"/>
                </a:ext>
              </a:extLst>
            </p:cNvPr>
            <p:cNvSpPr txBox="1"/>
            <p:nvPr/>
          </p:nvSpPr>
          <p:spPr>
            <a:xfrm>
              <a:off x="755576" y="6553836"/>
              <a:ext cx="18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solidFill>
                    <a:srgbClr val="C0C0C0"/>
                  </a:solidFill>
                </a:rPr>
                <a:t>BLAST EXPERIENCES |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1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8CC12-21D7-4755-BE59-3AA863C2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1500" y="5445224"/>
            <a:ext cx="10287000" cy="1143000"/>
          </a:xfrm>
        </p:spPr>
        <p:txBody>
          <a:bodyPr>
            <a:noAutofit/>
          </a:bodyPr>
          <a:lstStyle/>
          <a:p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  <a:t>Bucket List And Sports Travel</a:t>
            </a:r>
            <a:b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  <a:t>EXPERIENCES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6C0DA7D-1B52-4879-B562-3AFEDB88535C}"/>
              </a:ext>
            </a:extLst>
          </p:cNvPr>
          <p:cNvGrpSpPr/>
          <p:nvPr/>
        </p:nvGrpSpPr>
        <p:grpSpPr>
          <a:xfrm>
            <a:off x="0" y="0"/>
            <a:ext cx="2555776" cy="1124743"/>
            <a:chOff x="0" y="0"/>
            <a:chExt cx="2555776" cy="11247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2A7A321-D167-4EBB-8C6B-D329AFD92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5418" cy="11247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7E8D02F-1EDA-47BB-98D0-6539F1C4B720}"/>
                </a:ext>
              </a:extLst>
            </p:cNvPr>
            <p:cNvSpPr txBox="1"/>
            <p:nvPr/>
          </p:nvSpPr>
          <p:spPr>
            <a:xfrm>
              <a:off x="755576" y="44624"/>
              <a:ext cx="18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solidFill>
                    <a:srgbClr val="C0C0C0"/>
                  </a:solidFill>
                </a:rPr>
                <a:t>BLAST EXPERIENCES | 2019</a:t>
              </a:r>
            </a:p>
          </p:txBody>
        </p:sp>
      </p:grpSp>
      <p:pic>
        <p:nvPicPr>
          <p:cNvPr id="1026" name="Picture 2" descr="C:\Users\dassro\Desktop\Photos\Antarctica Hik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96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692"/>
            <a:ext cx="9144000" cy="2564904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YOUR TRAVEL DREAMS TO REALITY</a:t>
            </a:r>
          </a:p>
          <a:p>
            <a:r>
              <a:rPr lang="en-A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LIFE LONG STORIES AND MEMORIES</a:t>
            </a:r>
          </a:p>
          <a:p>
            <a:endParaRPr lang="en-A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EC4D33B-5E56-4921-A321-AAB0CC0BA9CF}"/>
              </a:ext>
            </a:extLst>
          </p:cNvPr>
          <p:cNvGrpSpPr/>
          <p:nvPr/>
        </p:nvGrpSpPr>
        <p:grpSpPr>
          <a:xfrm>
            <a:off x="0" y="5733257"/>
            <a:ext cx="2555776" cy="1124743"/>
            <a:chOff x="0" y="5733257"/>
            <a:chExt cx="2555776" cy="11247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B8E48B4-CF7E-446D-8429-2769C50E7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57"/>
              <a:ext cx="905418" cy="11247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AF97CF8-8843-4329-9F48-DD8572B45451}"/>
                </a:ext>
              </a:extLst>
            </p:cNvPr>
            <p:cNvSpPr txBox="1"/>
            <p:nvPr/>
          </p:nvSpPr>
          <p:spPr>
            <a:xfrm>
              <a:off x="755576" y="6553836"/>
              <a:ext cx="18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solidFill>
                    <a:srgbClr val="C0C0C0"/>
                  </a:solidFill>
                </a:rPr>
                <a:t>BLAST EXPERIENCES | 2019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488C0DC-89AD-43C7-ABEC-218343132FC9}"/>
              </a:ext>
            </a:extLst>
          </p:cNvPr>
          <p:cNvGrpSpPr/>
          <p:nvPr/>
        </p:nvGrpSpPr>
        <p:grpSpPr>
          <a:xfrm>
            <a:off x="1313892" y="618914"/>
            <a:ext cx="6516216" cy="72008"/>
            <a:chOff x="0" y="1844824"/>
            <a:chExt cx="9144000" cy="7200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FCA6FD3-8606-400D-BAC0-B2D0CA27D26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4824"/>
              <a:ext cx="9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43CE821-1388-4BC4-A181-0DEE0C17E5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16832"/>
              <a:ext cx="9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oogle Shape;121;p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268475"/>
            <a:ext cx="9144000" cy="55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8163052" cy="1785950"/>
          </a:xfrm>
        </p:spPr>
        <p:txBody>
          <a:bodyPr>
            <a:normAutofit lnSpcReduction="10000"/>
          </a:bodyPr>
          <a:lstStyle/>
          <a:p>
            <a:endParaRPr lang="en-AU" sz="2000" b="1" dirty="0">
              <a:solidFill>
                <a:srgbClr val="C0C0C0"/>
              </a:solidFill>
            </a:endParaRPr>
          </a:p>
          <a:p>
            <a:r>
              <a:rPr lang="en-AU" sz="2000" b="1" dirty="0">
                <a:solidFill>
                  <a:srgbClr val="C0C0C0"/>
                </a:solidFill>
              </a:rPr>
              <a:t>  </a:t>
            </a:r>
            <a:r>
              <a:rPr lang="en-AU" sz="2000" b="1" dirty="0">
                <a:solidFill>
                  <a:schemeClr val="tx1"/>
                </a:solidFill>
              </a:rPr>
              <a:t>Over 55 years Travel Industry experience</a:t>
            </a:r>
          </a:p>
          <a:p>
            <a:r>
              <a:rPr lang="en-AU" sz="2000" b="1" dirty="0">
                <a:solidFill>
                  <a:schemeClr val="tx1"/>
                </a:solidFill>
              </a:rPr>
              <a:t> Australian owned and based</a:t>
            </a:r>
          </a:p>
          <a:p>
            <a:r>
              <a:rPr lang="en-AU" sz="2000" b="1" dirty="0">
                <a:solidFill>
                  <a:schemeClr val="tx1"/>
                </a:solidFill>
              </a:rPr>
              <a:t> Debt free</a:t>
            </a:r>
          </a:p>
          <a:p>
            <a:r>
              <a:rPr lang="en-AU" sz="2000" b="1" dirty="0">
                <a:solidFill>
                  <a:schemeClr val="tx1"/>
                </a:solidFill>
              </a:rPr>
              <a:t> Growing business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2494BC8-1B94-488D-AC29-A71772BDCD09}"/>
              </a:ext>
            </a:extLst>
          </p:cNvPr>
          <p:cNvSpPr/>
          <p:nvPr/>
        </p:nvSpPr>
        <p:spPr>
          <a:xfrm>
            <a:off x="1115616" y="476672"/>
            <a:ext cx="2304256" cy="235973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74187C3-5CF1-4108-8397-752033F2A688}"/>
              </a:ext>
            </a:extLst>
          </p:cNvPr>
          <p:cNvSpPr/>
          <p:nvPr/>
        </p:nvSpPr>
        <p:spPr>
          <a:xfrm>
            <a:off x="5724130" y="476672"/>
            <a:ext cx="2304256" cy="235973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B2F1BCA8-EB2F-4269-9C61-8BA62C4A8AE5}"/>
              </a:ext>
            </a:extLst>
          </p:cNvPr>
          <p:cNvGrpSpPr/>
          <p:nvPr/>
        </p:nvGrpSpPr>
        <p:grpSpPr>
          <a:xfrm>
            <a:off x="0" y="5733257"/>
            <a:ext cx="2555776" cy="1124743"/>
            <a:chOff x="0" y="5733257"/>
            <a:chExt cx="2555776" cy="11247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51F3234-FA2C-45E6-A891-F2CB7F9C3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33257"/>
              <a:ext cx="905418" cy="112474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EB5B545-5661-4127-88EE-085C92BA709B}"/>
                </a:ext>
              </a:extLst>
            </p:cNvPr>
            <p:cNvSpPr txBox="1"/>
            <p:nvPr/>
          </p:nvSpPr>
          <p:spPr>
            <a:xfrm>
              <a:off x="755576" y="6553836"/>
              <a:ext cx="18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>
                  <a:solidFill>
                    <a:srgbClr val="C0C0C0"/>
                  </a:solidFill>
                </a:rPr>
                <a:t>BLAST EXPERIENCES | 2019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857881-9BF9-49E4-A3D6-CC5AFB0741E1}"/>
              </a:ext>
            </a:extLst>
          </p:cNvPr>
          <p:cNvSpPr txBox="1"/>
          <p:nvPr/>
        </p:nvSpPr>
        <p:spPr>
          <a:xfrm>
            <a:off x="611560" y="31409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spc="600" dirty="0">
                <a:solidFill>
                  <a:srgbClr val="1A2B56"/>
                </a:solidFill>
              </a:rPr>
              <a:t>CALLUM BROWN</a:t>
            </a:r>
          </a:p>
          <a:p>
            <a:pPr algn="ctr"/>
            <a:r>
              <a:rPr lang="en-AU" b="1" dirty="0">
                <a:solidFill>
                  <a:srgbClr val="1A2B56"/>
                </a:solidFill>
              </a:rPr>
              <a:t>Director</a:t>
            </a:r>
          </a:p>
          <a:p>
            <a:pPr algn="ctr"/>
            <a:endParaRPr lang="en-AU" b="1" dirty="0">
              <a:solidFill>
                <a:srgbClr val="1A2B5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E7F65E-1173-4204-8FD7-7C7700B5F33B}"/>
              </a:ext>
            </a:extLst>
          </p:cNvPr>
          <p:cNvSpPr txBox="1"/>
          <p:nvPr/>
        </p:nvSpPr>
        <p:spPr>
          <a:xfrm>
            <a:off x="5220072" y="31409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spc="600" dirty="0">
                <a:solidFill>
                  <a:srgbClr val="1A2B56"/>
                </a:solidFill>
              </a:rPr>
              <a:t>ROY DASS</a:t>
            </a:r>
          </a:p>
          <a:p>
            <a:pPr algn="ctr"/>
            <a:r>
              <a:rPr lang="en-AU" b="1" dirty="0">
                <a:solidFill>
                  <a:srgbClr val="1A2B56"/>
                </a:solidFill>
              </a:rPr>
              <a:t>Director</a:t>
            </a:r>
          </a:p>
          <a:p>
            <a:pPr algn="ctr"/>
            <a:endParaRPr lang="en-AU" b="1" dirty="0">
              <a:solidFill>
                <a:srgbClr val="1A2B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A7D2E-D9DE-485D-8375-DE3D17B3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pc="600" dirty="0">
                <a:solidFill>
                  <a:srgbClr val="1A2B5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OUR SPECIALTY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DBBC9-8531-4C99-A381-9EACC6CB9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 are not a travel agent! </a:t>
            </a:r>
            <a:r>
              <a:rPr lang="en-AU" sz="2400" b="1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 are your Travel Broker</a:t>
            </a:r>
          </a:p>
          <a:p>
            <a:r>
              <a:rPr lang="en-A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We have access to Global buying power (Product &amp;   Pricing) &amp; not restricted to supplier contracts</a:t>
            </a:r>
          </a:p>
          <a:p>
            <a:r>
              <a:rPr lang="en-A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Sport related travel, both spectator,  participant or    combined</a:t>
            </a:r>
          </a:p>
          <a:p>
            <a:r>
              <a:rPr lang="en-A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Group Travel (Sport / Schools / Business / Friends)</a:t>
            </a:r>
          </a:p>
          <a:p>
            <a:r>
              <a:rPr lang="en-A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Tailor make your itinerary based on your vision</a:t>
            </a:r>
          </a:p>
          <a:p>
            <a:r>
              <a:rPr lang="en-A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Convenient, Flexible &amp; Mobile</a:t>
            </a:r>
          </a:p>
          <a:p>
            <a:r>
              <a:rPr lang="en-A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Hosting service available</a:t>
            </a:r>
          </a:p>
          <a:p>
            <a:r>
              <a:rPr lang="en-A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Experienced consultants only – never liaise with a novice.</a:t>
            </a:r>
          </a:p>
          <a:p>
            <a:r>
              <a:rPr lang="en-A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Committed to relationships </a:t>
            </a:r>
          </a:p>
          <a:p>
            <a:endParaRPr lang="en-AU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AU" sz="2400" dirty="0">
              <a:solidFill>
                <a:srgbClr val="C0C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A7D2E-D9DE-485D-8375-DE3D17B3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09" y="473562"/>
            <a:ext cx="8229600" cy="1143000"/>
          </a:xfrm>
        </p:spPr>
        <p:txBody>
          <a:bodyPr/>
          <a:lstStyle/>
          <a:p>
            <a:r>
              <a:rPr lang="en-AU" b="1" spc="600" dirty="0">
                <a:solidFill>
                  <a:srgbClr val="1A2B56"/>
                </a:solidFill>
              </a:rPr>
              <a:t>DID YOU KNOW…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DBBC9-8531-4C99-A381-9EACC6CB95C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AU" sz="2400" dirty="0" smtClean="0"/>
              <a:t>We </a:t>
            </a:r>
            <a:r>
              <a:rPr lang="en-AU" sz="2400" dirty="0"/>
              <a:t>offer 9 Months Interest Free </a:t>
            </a:r>
          </a:p>
          <a:p>
            <a:r>
              <a:rPr lang="en-AU" sz="2400" dirty="0"/>
              <a:t>Accept Flight Centre Gift Cards</a:t>
            </a:r>
          </a:p>
          <a:p>
            <a:r>
              <a:rPr lang="en-AU" sz="2400" dirty="0"/>
              <a:t>Can redeem your CBA rewards points towards your holiday</a:t>
            </a:r>
          </a:p>
          <a:p>
            <a:r>
              <a:rPr lang="en-AU" sz="2400" dirty="0"/>
              <a:t>Have access to World Travel Expo exclusive deals in October and February – ask for more details </a:t>
            </a:r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BLAST Experiences has access to the worlds true bucket list sporting events – check out our website and sporting calendar</a:t>
            </a:r>
          </a:p>
          <a:p>
            <a:pPr algn="ctr">
              <a:buNone/>
            </a:pPr>
            <a:r>
              <a:rPr lang="en-AU" sz="2400" dirty="0" smtClean="0">
                <a:hlinkClick r:id="rId2"/>
              </a:rPr>
              <a:t>www.blastexperiences.com.au/sports-calendar</a:t>
            </a:r>
            <a:endParaRPr lang="en-AU" sz="2400" dirty="0" smtClean="0"/>
          </a:p>
          <a:p>
            <a:pPr algn="ctr">
              <a:buNone/>
            </a:pPr>
            <a:r>
              <a:rPr lang="en-AU" sz="2400" b="1" dirty="0" smtClean="0">
                <a:solidFill>
                  <a:srgbClr val="00FF00"/>
                </a:solidFill>
              </a:rPr>
              <a:t>Tennis Australian Open 2020 and Cricket T20 World Cup</a:t>
            </a:r>
          </a:p>
          <a:p>
            <a:pPr algn="ctr">
              <a:buNone/>
            </a:pPr>
            <a:r>
              <a:rPr lang="en-AU" sz="2400" b="1" dirty="0" smtClean="0">
                <a:solidFill>
                  <a:srgbClr val="00FF00"/>
                </a:solidFill>
              </a:rPr>
              <a:t>SELLING FAST</a:t>
            </a:r>
          </a:p>
          <a:p>
            <a:endParaRPr lang="en-AU" sz="2400" dirty="0"/>
          </a:p>
          <a:p>
            <a:endParaRPr lang="en-AU" sz="2400" dirty="0">
              <a:solidFill>
                <a:srgbClr val="C0C0C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11BD3362-5C07-44DA-84FF-3768F4255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722"/>
            <a:ext cx="34198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AU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6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843BCA3-D0F9-4668-A5C0-19010C9D90A8}"/>
              </a:ext>
            </a:extLst>
          </p:cNvPr>
          <p:cNvGrpSpPr/>
          <p:nvPr/>
        </p:nvGrpSpPr>
        <p:grpSpPr>
          <a:xfrm>
            <a:off x="0" y="3571876"/>
            <a:ext cx="9144001" cy="169422"/>
            <a:chOff x="0" y="1844824"/>
            <a:chExt cx="9144000" cy="720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EAA183BB-FF3E-47E1-9F52-EBD7621A6B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4824"/>
              <a:ext cx="9144000" cy="0"/>
            </a:xfrm>
            <a:prstGeom prst="line">
              <a:avLst/>
            </a:prstGeom>
            <a:ln w="28575">
              <a:solidFill>
                <a:srgbClr val="1A2B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E6AC8CE-E032-491D-A026-1ED3427F78E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916832"/>
              <a:ext cx="9144000" cy="0"/>
            </a:xfrm>
            <a:prstGeom prst="line">
              <a:avLst/>
            </a:prstGeom>
            <a:ln w="28575">
              <a:solidFill>
                <a:srgbClr val="1A2B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AAB18E-684F-4F3C-8F48-19FB7AB4EAC1}"/>
              </a:ext>
            </a:extLst>
          </p:cNvPr>
          <p:cNvSpPr txBox="1"/>
          <p:nvPr/>
        </p:nvSpPr>
        <p:spPr>
          <a:xfrm>
            <a:off x="-1" y="3071810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spc="600" dirty="0"/>
              <a:t>BLAST HOSTED TOUR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3857626"/>
            <a:ext cx="9144000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86"/>
              </a:spcBef>
              <a:buClr>
                <a:schemeClr val="lt1"/>
              </a:buClr>
              <a:buSzPts val="930"/>
            </a:pPr>
            <a:r>
              <a:rPr lang="en-AU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b="1" dirty="0" smtClean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GOLF – HUA HIN – THAILAND </a:t>
            </a:r>
            <a:endParaRPr lang="en-AU" dirty="0" smtClean="0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SzPts val="1550"/>
              <a:buChar char="•"/>
            </a:pP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Return economy non stop airfares flying Thai Airways including taxes</a:t>
            </a:r>
            <a:endParaRPr lang="en-AU" dirty="0" smtClean="0"/>
          </a:p>
          <a:p>
            <a:pPr marL="342900" lvl="0" indent="-342900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SzPts val="1550"/>
              <a:buChar char="•"/>
            </a:pP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3 rounds of golf at Black Mountain, Banyan &amp; Springfield including Cart &amp; Caddie</a:t>
            </a:r>
            <a:endParaRPr lang="en-AU" dirty="0" smtClean="0"/>
          </a:p>
          <a:p>
            <a:pPr marL="342900" lvl="0" indent="-342900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SzPts val="1550"/>
              <a:buChar char="•"/>
            </a:pP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5 nights' accommodation at </a:t>
            </a:r>
            <a:r>
              <a:rPr lang="en-AU" dirty="0" err="1" smtClean="0">
                <a:latin typeface="Arial"/>
                <a:ea typeface="Arial"/>
                <a:cs typeface="Arial"/>
                <a:sym typeface="Arial"/>
              </a:rPr>
              <a:t>Anantara</a:t>
            </a: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AU" dirty="0" err="1" smtClean="0">
                <a:latin typeface="Arial"/>
                <a:ea typeface="Arial"/>
                <a:cs typeface="Arial"/>
                <a:sym typeface="Arial"/>
              </a:rPr>
              <a:t>Hua</a:t>
            </a: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dirty="0" err="1" smtClean="0">
                <a:latin typeface="Arial"/>
                <a:ea typeface="Arial"/>
                <a:cs typeface="Arial"/>
                <a:sym typeface="Arial"/>
              </a:rPr>
              <a:t>Hin</a:t>
            </a: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 Resort &amp; Spa including daily breakfast</a:t>
            </a:r>
            <a:endParaRPr lang="en-AU" dirty="0" smtClean="0"/>
          </a:p>
          <a:p>
            <a:pPr marL="342900" lvl="0" indent="-342900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SzPts val="1550"/>
              <a:buChar char="•"/>
            </a:pP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All airport, land, and golf course private  transfers</a:t>
            </a:r>
            <a:endParaRPr lang="en-AU" dirty="0" smtClean="0"/>
          </a:p>
          <a:p>
            <a:pPr marL="342900" lvl="0" indent="-342900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SzPts val="1550"/>
              <a:buChar char="•"/>
            </a:pP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Daily drinking water</a:t>
            </a:r>
            <a:endParaRPr lang="en-AU" dirty="0" smtClean="0"/>
          </a:p>
          <a:p>
            <a:pPr marL="342900" lvl="0" indent="-342900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SzPts val="1550"/>
              <a:buChar char="•"/>
            </a:pP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24/7 golf hotline staffed by knowledgeable service personnel</a:t>
            </a:r>
            <a:endParaRPr lang="en-AU" dirty="0" smtClean="0"/>
          </a:p>
          <a:p>
            <a:pPr marL="342900" lvl="0" indent="-342900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SzPts val="1550"/>
              <a:buChar char="•"/>
            </a:pP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Local knowledge, expertise, suggestions, and support throughout the trip</a:t>
            </a:r>
            <a:endParaRPr lang="en-AU" dirty="0" smtClean="0"/>
          </a:p>
          <a:p>
            <a:pPr marL="342900" lvl="0" indent="-342900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SzPts val="1550"/>
              <a:buChar char="•"/>
            </a:pPr>
            <a:r>
              <a:rPr lang="en-AU" dirty="0" smtClean="0">
                <a:latin typeface="Arial"/>
                <a:ea typeface="Arial"/>
                <a:cs typeface="Arial"/>
                <a:sym typeface="Arial"/>
              </a:rPr>
              <a:t>All taxes and compulsory service charges</a:t>
            </a:r>
          </a:p>
          <a:p>
            <a:pPr marL="342900" lvl="0" indent="-342900">
              <a:lnSpc>
                <a:spcPct val="80000"/>
              </a:lnSpc>
              <a:spcBef>
                <a:spcPts val="310"/>
              </a:spcBef>
              <a:buClr>
                <a:srgbClr val="000000"/>
              </a:buClr>
              <a:buSzPts val="1550"/>
              <a:buChar char="•"/>
            </a:pPr>
            <a:endParaRPr lang="en-AU" sz="14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80000"/>
              </a:lnSpc>
              <a:spcBef>
                <a:spcPts val="279"/>
              </a:spcBef>
              <a:buClr>
                <a:srgbClr val="B9B7B8"/>
              </a:buClr>
              <a:buSzPts val="1395"/>
            </a:pPr>
            <a:r>
              <a:rPr lang="en-AU" sz="1600" b="1" dirty="0" smtClean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Costs pp from $2,399 or Non Golfer $1699 Twin Share - Based on min of 4 Golfers </a:t>
            </a:r>
          </a:p>
          <a:p>
            <a:pPr lvl="0" algn="ctr">
              <a:lnSpc>
                <a:spcPct val="80000"/>
              </a:lnSpc>
              <a:spcBef>
                <a:spcPts val="279"/>
              </a:spcBef>
              <a:buClr>
                <a:srgbClr val="B9B7B8"/>
              </a:buClr>
              <a:buSzPts val="1395"/>
            </a:pPr>
            <a:r>
              <a:rPr lang="en-AU" sz="1200" b="1" dirty="0" smtClean="0">
                <a:latin typeface="Arial"/>
                <a:cs typeface="Arial"/>
                <a:sym typeface="Arial"/>
              </a:rPr>
              <a:t>*cost is non hosted</a:t>
            </a:r>
            <a:endParaRPr lang="en-AU" sz="1200" dirty="0"/>
          </a:p>
        </p:txBody>
      </p:sp>
      <p:pic>
        <p:nvPicPr>
          <p:cNvPr id="1026" name="Picture 2" descr="C:\Users\dassro\Desktop\Photos\siem reap G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215238" cy="306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FCAEE-FD87-4EFF-BF00-9273764C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5945"/>
            <a:ext cx="7632848" cy="576064"/>
          </a:xfrm>
        </p:spPr>
        <p:txBody>
          <a:bodyPr>
            <a:noAutofit/>
          </a:bodyPr>
          <a:lstStyle/>
          <a:p>
            <a:pPr algn="ctr"/>
            <a: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A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CELEBRATING A MILESTONE?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8A5C314-2405-4FB4-9A7B-DBCF3A497B80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426" b="1426"/>
          <a:stretch>
            <a:fillRect/>
          </a:stretch>
        </p:blipFill>
        <p:spPr>
          <a:xfrm>
            <a:off x="214397" y="1191929"/>
            <a:ext cx="2808312" cy="266895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4C7B34C-BA93-48C8-94D4-637811A2F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619" y="3944695"/>
            <a:ext cx="2808311" cy="1094775"/>
          </a:xfrm>
        </p:spPr>
        <p:txBody>
          <a:bodyPr>
            <a:normAutofit/>
          </a:bodyPr>
          <a:lstStyle/>
          <a:p>
            <a:pPr algn="ctr"/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cruising around the Croatian Islands on a private charter boat with your best friends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C06572-0BEB-44BA-8508-0A0D1FF46B1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4406" y="1183510"/>
            <a:ext cx="2830703" cy="27026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A6896A9-68CD-4449-83E3-9802D61E0F88}"/>
              </a:ext>
            </a:extLst>
          </p:cNvPr>
          <p:cNvSpPr/>
          <p:nvPr/>
        </p:nvSpPr>
        <p:spPr>
          <a:xfrm>
            <a:off x="2539370" y="3931387"/>
            <a:ext cx="3535036" cy="863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en-AU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booking out a luxurious villa with chef, butler and maid’s on hand to enhance the festivities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9746AD-70C7-471B-A185-8B0C5A60039E}"/>
              </a:ext>
            </a:extLst>
          </p:cNvPr>
          <p:cNvSpPr/>
          <p:nvPr/>
        </p:nvSpPr>
        <p:spPr>
          <a:xfrm>
            <a:off x="5594198" y="3922969"/>
            <a:ext cx="3300910" cy="86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a weekend sipping wine in the Hunter Valley and everything in between </a:t>
            </a:r>
            <a:endParaRPr lang="en-A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272A93-B633-40F8-AC05-9DF1A3BA742C}"/>
              </a:ext>
            </a:extLst>
          </p:cNvPr>
          <p:cNvSpPr/>
          <p:nvPr/>
        </p:nvSpPr>
        <p:spPr>
          <a:xfrm>
            <a:off x="683568" y="5052777"/>
            <a:ext cx="7992888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Whatever the Experience you are after, we are here to make it a reality </a:t>
            </a:r>
            <a:endParaRPr lang="en-A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assro\Desktop\Photos\oh w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428736"/>
            <a:ext cx="2840816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25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7AC93-7A06-4CE5-B6A3-C930DD93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 </a:t>
            </a:r>
            <a:br>
              <a:rPr lang="en-AU" sz="3600" dirty="0"/>
            </a:br>
            <a:r>
              <a:rPr lang="en-AU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DAY TIMELESS AFRICAN SAFARI &amp; LUXURY ROVOS RAIL</a:t>
            </a:r>
            <a:r>
              <a:rPr lang="en-AU" sz="3600" dirty="0"/>
              <a:t/>
            </a:r>
            <a:br>
              <a:rPr lang="en-AU" sz="3600" dirty="0"/>
            </a:br>
            <a:endParaRPr lang="en-A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680CF2-54A3-48E3-912D-B69FBDA3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lnSpcReduction="10000"/>
          </a:bodyPr>
          <a:lstStyle/>
          <a:p>
            <a:endParaRPr lang="en-AU" sz="1400" b="1" cap="all" dirty="0"/>
          </a:p>
          <a:p>
            <a:endParaRPr lang="en-AU" sz="1400" b="1" cap="all" dirty="0"/>
          </a:p>
          <a:p>
            <a:endParaRPr lang="en-AU" sz="1400" b="1" cap="all" dirty="0"/>
          </a:p>
          <a:p>
            <a:endParaRPr lang="en-AU" sz="1400" b="1" cap="all" dirty="0"/>
          </a:p>
          <a:p>
            <a:endParaRPr lang="en-AU" sz="1400" b="1" cap="all" dirty="0"/>
          </a:p>
          <a:p>
            <a:endParaRPr lang="en-AU" sz="1400" b="1" cap="all" dirty="0"/>
          </a:p>
          <a:p>
            <a:pPr marL="0" indent="0">
              <a:buNone/>
            </a:pPr>
            <a:r>
              <a:rPr lang="en-AU" sz="1400" b="1" cap="all" dirty="0">
                <a:solidFill>
                  <a:srgbClr val="FF0000"/>
                </a:solidFill>
              </a:rPr>
              <a:t>         		</a:t>
            </a:r>
            <a:r>
              <a:rPr lang="en-AU" sz="2000" b="1" cap="all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iNCLUDES</a:t>
            </a:r>
            <a:endParaRPr lang="en-AU" sz="20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A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Return international airfares with South African Airways</a:t>
            </a:r>
          </a:p>
          <a:p>
            <a:pPr lvl="0"/>
            <a:r>
              <a:rPr lang="en-A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All internal Africa airfares</a:t>
            </a:r>
          </a:p>
          <a:p>
            <a:pPr lvl="0"/>
            <a:r>
              <a:rPr lang="en-A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All airport transfers and station transfers</a:t>
            </a:r>
          </a:p>
          <a:p>
            <a:pPr lvl="0"/>
            <a:r>
              <a:rPr lang="en-A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10 nights premium hotel and lodge accommodation</a:t>
            </a:r>
          </a:p>
          <a:p>
            <a:pPr lvl="0"/>
            <a:r>
              <a:rPr lang="en-A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2 nights onboard ultra-luxury </a:t>
            </a:r>
            <a:r>
              <a:rPr lang="en-AU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Rovos</a:t>
            </a:r>
            <a:r>
              <a:rPr lang="en-A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Rail</a:t>
            </a:r>
          </a:p>
          <a:p>
            <a:pPr lvl="0"/>
            <a:r>
              <a:rPr lang="en-A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Daily breakfast, 4 lunches and 7 dinners</a:t>
            </a:r>
          </a:p>
          <a:p>
            <a:pPr lvl="0"/>
            <a:r>
              <a:rPr lang="en-A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Incredible sightseeing and game drives</a:t>
            </a:r>
          </a:p>
          <a:p>
            <a:pPr marL="0" indent="0">
              <a:buNone/>
            </a:pPr>
            <a:r>
              <a:rPr lang="en-AU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</a:p>
          <a:p>
            <a:pPr marL="0" indent="0">
              <a:buNone/>
            </a:pPr>
            <a:r>
              <a:rPr lang="en-AU" sz="1400" b="1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</a:t>
            </a:r>
            <a:r>
              <a:rPr lang="en-AU" sz="2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$7,199 per person twin share</a:t>
            </a:r>
            <a:endParaRPr lang="en-AU" sz="26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AU" sz="1400" dirty="0"/>
          </a:p>
        </p:txBody>
      </p:sp>
      <p:pic>
        <p:nvPicPr>
          <p:cNvPr id="1026" name="Picture 2" descr="C:\Users\dassro\Desktop\Photos\Singita Faru Faru Lodge Tanz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5715040" cy="1728146"/>
          </a:xfrm>
          <a:prstGeom prst="rect">
            <a:avLst/>
          </a:prstGeom>
          <a:noFill/>
        </p:spPr>
      </p:pic>
      <p:pic>
        <p:nvPicPr>
          <p:cNvPr id="1027" name="Picture 3" descr="C:\Users\dassro\Desktop\Photos\Thanda Private Game Reserve - Sth 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357298"/>
            <a:ext cx="2028820" cy="2028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14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351</Words>
  <Application>Microsoft Office PowerPoint</Application>
  <PresentationFormat>On-screen Show (4:3)</PresentationFormat>
  <Paragraphs>179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Bucket List And Sports Travel EXPERIENCES</vt:lpstr>
      <vt:lpstr>PowerPoint Presentation</vt:lpstr>
      <vt:lpstr>PowerPoint Presentation</vt:lpstr>
      <vt:lpstr>OUR SPECIALTY</vt:lpstr>
      <vt:lpstr>DID YOU KNOW…</vt:lpstr>
      <vt:lpstr>PowerPoint Presentation</vt:lpstr>
      <vt:lpstr>      CELEBRATING A MILESTONE?</vt:lpstr>
      <vt:lpstr>  15 DAY TIMELESS AFRICAN SAFARI &amp; LUXURY ROVOS RAIL </vt:lpstr>
      <vt:lpstr>11 NIGHT CUNARD LUXURY NEW ZEALAND &amp; AUSTRALIA FLY-STAY-CRUISE </vt:lpstr>
      <vt:lpstr> 16 DAY BEST OF CHINA &amp;  YANGTZE CRUISE  </vt:lpstr>
      <vt:lpstr>  16 DAY SCANDINAVIA &amp; RUSSIA CRUISE   </vt:lpstr>
      <vt:lpstr> 33 DAY INCREDIBLE CANADA &amp; ALASKA WITH ROCKY MOUNTAINEER  </vt:lpstr>
      <vt:lpstr>PARTNERSHIP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BLAST Experiences</dc:title>
  <dc:creator>dassro</dc:creator>
  <cp:lastModifiedBy>Sean Constable</cp:lastModifiedBy>
  <cp:revision>77</cp:revision>
  <dcterms:created xsi:type="dcterms:W3CDTF">2019-06-11T04:43:59Z</dcterms:created>
  <dcterms:modified xsi:type="dcterms:W3CDTF">2019-11-19T02:21:46Z</dcterms:modified>
</cp:coreProperties>
</file>